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485" r:id="rId6"/>
    <p:sldId id="483" r:id="rId7"/>
    <p:sldId id="500" r:id="rId8"/>
    <p:sldId id="260" r:id="rId9"/>
    <p:sldId id="292" r:id="rId10"/>
    <p:sldId id="488" r:id="rId11"/>
    <p:sldId id="492" r:id="rId12"/>
    <p:sldId id="263" r:id="rId13"/>
    <p:sldId id="499" r:id="rId14"/>
    <p:sldId id="262" r:id="rId15"/>
    <p:sldId id="494" r:id="rId16"/>
    <p:sldId id="495" r:id="rId17"/>
    <p:sldId id="487" r:id="rId18"/>
    <p:sldId id="498" r:id="rId19"/>
    <p:sldId id="489" r:id="rId20"/>
    <p:sldId id="496" r:id="rId21"/>
    <p:sldId id="486" r:id="rId22"/>
    <p:sldId id="491" r:id="rId23"/>
    <p:sldId id="497" r:id="rId24"/>
    <p:sldId id="504" r:id="rId25"/>
    <p:sldId id="493" r:id="rId26"/>
    <p:sldId id="261" r:id="rId27"/>
    <p:sldId id="484" r:id="rId28"/>
    <p:sldId id="490" r:id="rId29"/>
    <p:sldId id="501" r:id="rId30"/>
    <p:sldId id="502" r:id="rId31"/>
    <p:sldId id="503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1F4DE-4062-6AC6-86F4-C643E58A1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5BA06E-25B2-3EB9-6D2E-3A37FF6D7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8A960F-D8A3-E38E-9595-A4F6FEA23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EB431A-3E35-3E27-621D-78D0C83F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58D95F-1CC4-888C-E503-D23A19EA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129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67853-2EBB-E40E-70C0-B72224FF6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3D69E8-DA8D-2D4D-EE10-9F2E9F595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54DBAB-AA3D-CE3E-AE91-B706D2B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BDC84F-798F-5B00-7288-E7B8005C7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92BC25-1AE2-55A8-42BF-D3A687A91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68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7B29F9-0744-2A2F-633D-1A03DB4BF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6DABA3-9F3A-8D4A-BA24-48E6FEABB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D77A6-7ED4-BACD-ABB7-85E4BFBC5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0F97E9-E80F-976D-D43D-8DE4FC32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918B4B-89E4-F54B-F460-A413D904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35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95CD9-8D58-4981-5EEE-6185CFAC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B0FACF-55C4-66B8-86EE-5B4D24D1A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3A154D-5D6D-580D-B0EC-25B3EDD7D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79F1F2-B86E-41BA-C6DC-A71288FB7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E4A549-DDA2-9F73-B622-6693D7AB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8E882B-A435-5614-AD27-B50ED807C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59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BEEC2-C362-2DF3-408A-C7B51370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030C3A-3E3A-B951-0B98-116507281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4A916F-D0A2-E370-B515-869C50D2F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30F7EA-FA2D-031F-5C41-69DB92210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238F2EE-3CC9-755A-3ED9-587543DAB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B3E9B38-BBA9-45D3-F07B-CA9F76B7B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A3F9163-DFCB-B3CF-8D5F-7CCFDFA0C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0F9FB0-6575-4B79-0143-61DB848E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50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9AAF7-B8BF-5F2B-F6C4-4EAF8E53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BFB119B-A74A-BD4A-BCFF-C98D2B85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5FBD64-E5E0-1ED3-C7DE-002E67DA1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60E43F-F64B-DF31-5EFC-608C1EE29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048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B7D66F1-8E33-4945-CC6F-8CF7F40E1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81B3A2-5E98-3477-7FEB-F9131347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80234DE-8C76-8A6B-D598-49B09B18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64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89EF2-583B-25DF-E62B-FC738516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3C43D2-8AAE-C8F6-8C20-ECB796BC1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428B43-7369-EE62-57F0-F40624B61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6707CB-E1FA-6A40-D881-A8271085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339238-004C-2A76-42BE-1C089368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472EB9-CB5A-6A54-33ED-AD895415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84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E47BD6-1991-7AA0-F936-BE3EA0875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5B4E90D-7A5C-6B6B-B613-F0BCFEECC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3DBAC4-03E8-FF5E-4B95-7CF932C98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C3AAD-7228-1247-95DB-2D4DE178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AF9E8F-261D-9A8C-372E-066CACCE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894DDB-FC4B-6530-D80C-56C98F9E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24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E0F9C-6789-233C-AFF6-3AE40E769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0B3074-60AA-D967-C9AC-01A8585DC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E29A53-BCD5-402E-4CB7-7A8C58AD9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C50B30-8133-2DE6-6396-22B6B5CA7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759167-9692-1201-A79D-712CF8A7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44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DFB958-69D0-E8F5-2F8D-E4635D65F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D0C5F0-26E7-36DF-9082-52C6420DB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0E6115-B0D1-9E73-0A9A-ECD1E165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9045D6-67D4-DFBF-2042-091474CA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1810AB-92A6-EF95-1E9C-081D42B4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285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51F7AF4-A3C2-4643-BF0A-75BDCAAB1B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497" y="-36177"/>
            <a:ext cx="12331809" cy="693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0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C93B1-948F-9CB1-9DD0-6EDC426B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DDC41D-AE27-5F45-E2E2-35D29416C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28342A-6699-090F-D563-BB778CFF1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28D8F-2859-49B2-A4AA-10C81613E09B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46044-047B-BA2B-B7CB-3C2B67D5D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D08BD-C86B-5A17-789A-E9EE0065D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07117-21F0-4FF3-B881-524AB28688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60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ociedadedoinvestidor.com.br/acoes/valuatio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anbima.com.br/data/files/1A/50/EE/31/BFDEF610CA9C4DF69B2BA2A8/ANBIMA-Guia-ASG-2019.pdf" TargetMode="Externa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onaldo@maisvaliaconsultoria.com.b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9F83D-1DF5-BAFD-32DE-D2CB2BD99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55" y="1122363"/>
            <a:ext cx="10170367" cy="2387600"/>
          </a:xfr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pt-BR" b="1" dirty="0">
                <a:latin typeface="+mn-lt"/>
              </a:rPr>
              <a:t>Aplicabilidade dos Conceitos ASG nos Investimentos dos RPPSs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14248D-B4AA-2235-F76A-DDA58EF23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8686" y="3919279"/>
            <a:ext cx="9144000" cy="1655762"/>
          </a:xfrm>
        </p:spPr>
        <p:txBody>
          <a:bodyPr/>
          <a:lstStyle/>
          <a:p>
            <a:endParaRPr lang="pt-BR" dirty="0"/>
          </a:p>
          <a:p>
            <a:r>
              <a:rPr lang="pt-BR" sz="3200" b="1" u="sng" dirty="0"/>
              <a:t>Itaúna Maio de 2022</a:t>
            </a:r>
          </a:p>
        </p:txBody>
      </p:sp>
    </p:spTree>
    <p:extLst>
      <p:ext uri="{BB962C8B-B14F-4D97-AF65-F5344CB8AC3E}">
        <p14:creationId xmlns:p14="http://schemas.microsoft.com/office/powerpoint/2010/main" val="385378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310" y="88836"/>
            <a:ext cx="1667070" cy="102270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58378EA-EFE1-DB2B-9D12-CCC0442E5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22" y="1896068"/>
            <a:ext cx="9796894" cy="455209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808E85D-825D-9322-B3B6-241BE6ED9F3E}"/>
              </a:ext>
            </a:extLst>
          </p:cNvPr>
          <p:cNvSpPr txBox="1"/>
          <p:nvPr/>
        </p:nvSpPr>
        <p:spPr>
          <a:xfrm>
            <a:off x="1956540" y="1111542"/>
            <a:ext cx="7865706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i="0" u="none" strike="noStrike" dirty="0">
                <a:effectLst/>
                <a:latin typeface="Roboto" panose="02000000000000000000" pitchFamily="2" charset="0"/>
              </a:rPr>
              <a:t>ESG / ASG (Ambiental, Social e Governança)</a:t>
            </a:r>
          </a:p>
        </p:txBody>
      </p:sp>
    </p:spTree>
    <p:extLst>
      <p:ext uri="{BB962C8B-B14F-4D97-AF65-F5344CB8AC3E}">
        <p14:creationId xmlns:p14="http://schemas.microsoft.com/office/powerpoint/2010/main" val="128452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18" y="88835"/>
            <a:ext cx="1695062" cy="103987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4771130-A2C2-1DF4-4A42-B65EBBAA66B9}"/>
              </a:ext>
            </a:extLst>
          </p:cNvPr>
          <p:cNvSpPr txBox="1"/>
          <p:nvPr/>
        </p:nvSpPr>
        <p:spPr>
          <a:xfrm>
            <a:off x="158620" y="1268712"/>
            <a:ext cx="11874760" cy="4568943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Em inglês ESG (Environmental, Social </a:t>
            </a:r>
            <a:r>
              <a:rPr lang="pt-BR" sz="2800" b="1" i="0" dirty="0" err="1">
                <a:solidFill>
                  <a:schemeClr val="accent6">
                    <a:lumMod val="75000"/>
                  </a:schemeClr>
                </a:solidFill>
                <a:effectLst/>
              </a:rPr>
              <a:t>and</a:t>
            </a:r>
            <a:r>
              <a:rPr lang="pt-BR" sz="28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 Corporate </a:t>
            </a:r>
            <a:r>
              <a:rPr lang="pt-BR" sz="2800" b="1" i="0" dirty="0" err="1">
                <a:solidFill>
                  <a:schemeClr val="accent6">
                    <a:lumMod val="75000"/>
                  </a:schemeClr>
                </a:solidFill>
                <a:effectLst/>
              </a:rPr>
              <a:t>Governance</a:t>
            </a:r>
            <a:r>
              <a:rPr lang="pt-BR" sz="28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) e em</a:t>
            </a:r>
            <a:endParaRPr lang="pt-BR" sz="1400" b="1" i="0" dirty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algn="ctr"/>
            <a:r>
              <a:rPr lang="pt-BR" sz="28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português ASG (Ambiental, Social e Governança)</a:t>
            </a:r>
          </a:p>
          <a:p>
            <a:pPr algn="ctr"/>
            <a:r>
              <a:rPr lang="pt-BR" sz="28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pt-BR" sz="2000" b="1" i="0" dirty="0">
                <a:effectLst/>
              </a:rPr>
              <a:t>Representam os estudos dos impactos da atividade das empresas sobre o entorno em que estão inseridas (dando ênfase ao aspecto </a:t>
            </a:r>
            <a:r>
              <a:rPr lang="pt-BR" sz="2000" b="1" i="0" u="sng" dirty="0">
                <a:effectLst/>
              </a:rPr>
              <a:t>AMBIENTAL</a:t>
            </a:r>
            <a:r>
              <a:rPr lang="pt-BR" sz="2000" b="1" i="0" dirty="0">
                <a:effectLst/>
              </a:rPr>
              <a:t>, </a:t>
            </a:r>
            <a:r>
              <a:rPr lang="pt-BR" sz="2000" b="1" i="0" u="sng" dirty="0">
                <a:effectLst/>
              </a:rPr>
              <a:t>SOCIAL</a:t>
            </a:r>
            <a:r>
              <a:rPr lang="pt-BR" sz="2000" b="1" i="0" dirty="0">
                <a:effectLst/>
              </a:rPr>
              <a:t> e de </a:t>
            </a:r>
            <a:r>
              <a:rPr lang="pt-BR" sz="2000" b="1" i="0" u="sng" dirty="0">
                <a:effectLst/>
              </a:rPr>
              <a:t>GOVERNANÇA</a:t>
            </a:r>
            <a:r>
              <a:rPr lang="pt-BR" sz="2000" b="1" i="0" dirty="0">
                <a:effectLst/>
              </a:rPr>
              <a:t>.) e buscam entender como estes impactos afetam uma tese de investimento em determinada empresa ou projeto.</a:t>
            </a:r>
          </a:p>
          <a:p>
            <a:pPr algn="just">
              <a:lnSpc>
                <a:spcPct val="150000"/>
              </a:lnSpc>
            </a:pPr>
            <a:r>
              <a:rPr lang="pt-BR" sz="2000" b="1" i="0" dirty="0">
                <a:effectLst/>
              </a:rPr>
              <a:t>Em outras palavras, uma análise ESG busca incorporar os 3 critérios (ambiental, social e de governança) nos </a:t>
            </a:r>
            <a:r>
              <a:rPr lang="pt-BR" sz="2000" b="1" i="0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modelos de investimentos</a:t>
            </a:r>
            <a:r>
              <a:rPr lang="pt-BR" sz="2000" b="1" i="0" dirty="0">
                <a:effectLst/>
              </a:rPr>
              <a:t> dos investidores e dos credores no momento da definição de determinado investimento, buscando-se entender como estas questões irão impactar os ativos e as demonstrações financeiras de determinada empresa ou empreendimento.</a:t>
            </a:r>
          </a:p>
        </p:txBody>
      </p:sp>
    </p:spTree>
    <p:extLst>
      <p:ext uri="{BB962C8B-B14F-4D97-AF65-F5344CB8AC3E}">
        <p14:creationId xmlns:p14="http://schemas.microsoft.com/office/powerpoint/2010/main" val="54991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11E3E7-F621-C0F1-099D-C72D23D3A0F0}"/>
              </a:ext>
            </a:extLst>
          </p:cNvPr>
          <p:cNvSpPr txBox="1"/>
          <p:nvPr/>
        </p:nvSpPr>
        <p:spPr>
          <a:xfrm>
            <a:off x="373225" y="1698171"/>
            <a:ext cx="11206066" cy="442089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400" dirty="0"/>
              <a:t>As discussões sobre sustentabilidade fazem parte da agenda corporativa desde 1987, quando a Comissão Mundial sobre o Meio Ambiente e Desenvolvimento, criada pela ONU (Organização das Nações Unidas), apresentou no documento </a:t>
            </a:r>
            <a:r>
              <a:rPr lang="pt-BR" sz="2400" dirty="0" err="1"/>
              <a:t>Our</a:t>
            </a:r>
            <a:r>
              <a:rPr lang="pt-BR" sz="2400" dirty="0"/>
              <a:t> Common Future (Nosso Futuro Comum) o conceito de </a:t>
            </a:r>
            <a:r>
              <a:rPr lang="pt-BR" sz="2400" b="1" dirty="0"/>
              <a:t>desenvolvimento sustentável</a:t>
            </a:r>
            <a:r>
              <a:rPr lang="pt-BR" sz="2400" dirty="0"/>
              <a:t>: </a:t>
            </a:r>
            <a:r>
              <a:rPr lang="pt-BR" sz="2400" u="sng" dirty="0"/>
              <a:t>aquele que satisfaz as necessidades presentes sem comprometer a capacidade das gerações futuras de suprir suas próprias necessidades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4554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033B1A6-9F4B-8580-3EA5-1F8B73426D3E}"/>
              </a:ext>
            </a:extLst>
          </p:cNvPr>
          <p:cNvSpPr txBox="1"/>
          <p:nvPr/>
        </p:nvSpPr>
        <p:spPr>
          <a:xfrm>
            <a:off x="730898" y="1850010"/>
            <a:ext cx="10730204" cy="373794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/>
              <a:t>Antes de entender o panorama completo de ESG para a indústria do investimento, é preciso voltar um pouco no tempo. Em 2004, sob a tutela da Organização das Nações Unidas (ONU), cerca de 20 instituições de todo o mundo, incluindo o Brasil, se reuniram para entender de que maneira esses temas poderiam ser inseridos dentro do mercado financeiro. </a:t>
            </a:r>
          </a:p>
          <a:p>
            <a:pPr algn="just">
              <a:lnSpc>
                <a:spcPct val="150000"/>
              </a:lnSpc>
            </a:pPr>
            <a:r>
              <a:rPr lang="pt-BR" sz="2000" b="1" dirty="0"/>
              <a:t>Surgiu, então, um relatório batizado de Who </a:t>
            </a:r>
            <a:r>
              <a:rPr lang="pt-BR" sz="2000" b="1" dirty="0" err="1"/>
              <a:t>Cares</a:t>
            </a:r>
            <a:r>
              <a:rPr lang="pt-BR" sz="2000" b="1" dirty="0"/>
              <a:t> </a:t>
            </a:r>
            <a:r>
              <a:rPr lang="pt-BR" sz="2000" b="1" dirty="0" err="1"/>
              <a:t>Win</a:t>
            </a:r>
            <a:r>
              <a:rPr lang="pt-BR" sz="2000" b="1" dirty="0"/>
              <a:t>, algo como ‘Ganha quem se preocupa’, cuja conclusão é óbvia: fatura mais quem cuida mais. Portanto, saber o que significa, de fato, o acrônimo ESG é essencial para quem investe, seguido de uma reflexão sincera: que tipo de mundo eu priorizo?</a:t>
            </a:r>
          </a:p>
        </p:txBody>
      </p:sp>
    </p:spTree>
    <p:extLst>
      <p:ext uri="{BB962C8B-B14F-4D97-AF65-F5344CB8AC3E}">
        <p14:creationId xmlns:p14="http://schemas.microsoft.com/office/powerpoint/2010/main" val="1684040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7043"/>
          <a:stretch/>
        </p:blipFill>
        <p:spPr>
          <a:xfrm>
            <a:off x="1524000" y="728700"/>
            <a:ext cx="9144000" cy="5346594"/>
          </a:xfrm>
          <a:prstGeom prst="rect">
            <a:avLst/>
          </a:prstGeom>
        </p:spPr>
      </p:pic>
      <p:pic>
        <p:nvPicPr>
          <p:cNvPr id="47" name="Imagem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786">
            <a:off x="-885174" y="1987052"/>
            <a:ext cx="12787499" cy="865853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98A96F4-3D98-4C80-87ED-0FCF43843D7F}"/>
              </a:ext>
            </a:extLst>
          </p:cNvPr>
          <p:cNvSpPr txBox="1"/>
          <p:nvPr/>
        </p:nvSpPr>
        <p:spPr>
          <a:xfrm>
            <a:off x="3719205" y="2479932"/>
            <a:ext cx="1599708" cy="49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dirty="0">
                <a:solidFill>
                  <a:schemeClr val="bg1"/>
                </a:solidFill>
              </a:rPr>
              <a:t>Desconto </a:t>
            </a:r>
          </a:p>
          <a:p>
            <a:pPr algn="ctr">
              <a:lnSpc>
                <a:spcPct val="70000"/>
              </a:lnSpc>
            </a:pPr>
            <a:r>
              <a:rPr lang="pt-BR" dirty="0">
                <a:solidFill>
                  <a:schemeClr val="bg1"/>
                </a:solidFill>
              </a:rPr>
              <a:t>Previdenciário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994758" y="2875777"/>
            <a:ext cx="1093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11 %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5856273" y="2869734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9</a:t>
            </a:r>
          </a:p>
        </p:txBody>
      </p:sp>
      <p:grpSp>
        <p:nvGrpSpPr>
          <p:cNvPr id="41" name="Agrupar 40"/>
          <p:cNvGrpSpPr/>
          <p:nvPr/>
        </p:nvGrpSpPr>
        <p:grpSpPr>
          <a:xfrm>
            <a:off x="6975186" y="2760238"/>
            <a:ext cx="2120356" cy="923330"/>
            <a:chOff x="8186785" y="720205"/>
            <a:chExt cx="2827141" cy="1231106"/>
          </a:xfrm>
        </p:grpSpPr>
        <p:sp>
          <p:nvSpPr>
            <p:cNvPr id="23" name="Retângulo 22"/>
            <p:cNvSpPr/>
            <p:nvPr/>
          </p:nvSpPr>
          <p:spPr>
            <a:xfrm>
              <a:off x="8186785" y="720205"/>
              <a:ext cx="1855637" cy="12311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5400" b="1" dirty="0">
                  <a:solidFill>
                    <a:schemeClr val="bg1"/>
                  </a:solidFill>
                </a:rPr>
                <a:t>99%</a:t>
              </a:r>
              <a:endParaRPr lang="pt-BR" sz="5400" dirty="0">
                <a:solidFill>
                  <a:schemeClr val="bg1"/>
                </a:solidFill>
              </a:endParaRPr>
            </a:p>
          </p:txBody>
        </p:sp>
        <p:sp>
          <p:nvSpPr>
            <p:cNvPr id="50" name="Retângulo 49"/>
            <p:cNvSpPr/>
            <p:nvPr/>
          </p:nvSpPr>
          <p:spPr>
            <a:xfrm>
              <a:off x="9848650" y="1074529"/>
              <a:ext cx="1165276" cy="656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pt-BR" b="1" dirty="0">
                  <a:solidFill>
                    <a:srgbClr val="092C42"/>
                  </a:solidFill>
                </a:rPr>
                <a:t>do seu </a:t>
              </a:r>
            </a:p>
            <a:p>
              <a:pPr>
                <a:lnSpc>
                  <a:spcPct val="70000"/>
                </a:lnSpc>
              </a:pPr>
              <a:r>
                <a:rPr lang="pt-BR" b="1" dirty="0">
                  <a:solidFill>
                    <a:srgbClr val="092C42"/>
                  </a:solidFill>
                </a:rPr>
                <a:t>salário </a:t>
              </a:r>
            </a:p>
          </p:txBody>
        </p:sp>
      </p:grpSp>
      <p:sp>
        <p:nvSpPr>
          <p:cNvPr id="43" name="CaixaDeTexto 42"/>
          <p:cNvSpPr txBox="1"/>
          <p:nvPr/>
        </p:nvSpPr>
        <p:spPr>
          <a:xfrm>
            <a:off x="3599777" y="1506011"/>
            <a:ext cx="3817599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100" dirty="0">
                <a:solidFill>
                  <a:srgbClr val="092C42"/>
                </a:solidFill>
                <a:latin typeface="+mj-lt"/>
              </a:rPr>
              <a:t>Vamos começar com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507" y="1106743"/>
            <a:ext cx="1164569" cy="472229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F98A96F4-3D98-4C80-87ED-0FCF43843D7F}"/>
              </a:ext>
            </a:extLst>
          </p:cNvPr>
          <p:cNvSpPr txBox="1"/>
          <p:nvPr/>
        </p:nvSpPr>
        <p:spPr>
          <a:xfrm>
            <a:off x="5629441" y="2585933"/>
            <a:ext cx="826604" cy="29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b="1" dirty="0">
                <a:solidFill>
                  <a:schemeClr val="bg1"/>
                </a:solidFill>
              </a:rPr>
              <a:t>MESES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5231938" y="2842763"/>
            <a:ext cx="488072" cy="646331"/>
            <a:chOff x="4366911" y="2678780"/>
            <a:chExt cx="650762" cy="861775"/>
          </a:xfrm>
        </p:grpSpPr>
        <p:sp>
          <p:nvSpPr>
            <p:cNvPr id="5" name="Elipse 4"/>
            <p:cNvSpPr/>
            <p:nvPr/>
          </p:nvSpPr>
          <p:spPr>
            <a:xfrm>
              <a:off x="4366911" y="2843533"/>
              <a:ext cx="650762" cy="65076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4480930" y="2678780"/>
              <a:ext cx="513389" cy="861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</a:rPr>
                <a:t>x</a:t>
              </a:r>
            </a:p>
          </p:txBody>
        </p:sp>
      </p:grpSp>
      <p:grpSp>
        <p:nvGrpSpPr>
          <p:cNvPr id="24" name="Agrupar 23"/>
          <p:cNvGrpSpPr/>
          <p:nvPr/>
        </p:nvGrpSpPr>
        <p:grpSpPr>
          <a:xfrm>
            <a:off x="2339515" y="3836351"/>
            <a:ext cx="1624028" cy="1624028"/>
            <a:chOff x="1436311" y="4163453"/>
            <a:chExt cx="2165370" cy="2165370"/>
          </a:xfrm>
        </p:grpSpPr>
        <p:sp>
          <p:nvSpPr>
            <p:cNvPr id="13" name="Elipse 12"/>
            <p:cNvSpPr/>
            <p:nvPr/>
          </p:nvSpPr>
          <p:spPr>
            <a:xfrm>
              <a:off x="1436311" y="4163453"/>
              <a:ext cx="2165370" cy="2165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1718594" y="5500665"/>
              <a:ext cx="1600805" cy="717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CRIANÇA </a:t>
              </a:r>
            </a:p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NASCENDO </a:t>
              </a:r>
            </a:p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HOJE  </a:t>
              </a:r>
            </a:p>
          </p:txBody>
        </p:sp>
        <p:pic>
          <p:nvPicPr>
            <p:cNvPr id="34" name="Imagem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4925" y="4431751"/>
              <a:ext cx="1048142" cy="945656"/>
            </a:xfrm>
            <a:prstGeom prst="rect">
              <a:avLst/>
            </a:prstGeom>
          </p:spPr>
        </p:pic>
      </p:grpSp>
      <p:grpSp>
        <p:nvGrpSpPr>
          <p:cNvPr id="19" name="Agrupar 18"/>
          <p:cNvGrpSpPr/>
          <p:nvPr/>
        </p:nvGrpSpPr>
        <p:grpSpPr>
          <a:xfrm>
            <a:off x="6450864" y="3836351"/>
            <a:ext cx="1624028" cy="1624028"/>
            <a:chOff x="6825597" y="4163453"/>
            <a:chExt cx="2165370" cy="2165370"/>
          </a:xfrm>
        </p:grpSpPr>
        <p:sp>
          <p:nvSpPr>
            <p:cNvPr id="58" name="Elipse 57"/>
            <p:cNvSpPr/>
            <p:nvPr/>
          </p:nvSpPr>
          <p:spPr>
            <a:xfrm>
              <a:off x="6825597" y="4163453"/>
              <a:ext cx="2165370" cy="2165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7084596" y="5597615"/>
              <a:ext cx="1647374" cy="523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35 ANOS PARA</a:t>
              </a:r>
            </a:p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SE APOSENTAR</a:t>
              </a:r>
            </a:p>
          </p:txBody>
        </p:sp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45664" y="4485979"/>
              <a:ext cx="1125236" cy="1014686"/>
            </a:xfrm>
            <a:prstGeom prst="rect">
              <a:avLst/>
            </a:prstGeom>
          </p:spPr>
        </p:pic>
      </p:grpSp>
      <p:grpSp>
        <p:nvGrpSpPr>
          <p:cNvPr id="22" name="Agrupar 21"/>
          <p:cNvGrpSpPr/>
          <p:nvPr/>
        </p:nvGrpSpPr>
        <p:grpSpPr>
          <a:xfrm>
            <a:off x="4444402" y="3836351"/>
            <a:ext cx="1624028" cy="1624028"/>
            <a:chOff x="4242827" y="4163453"/>
            <a:chExt cx="2165370" cy="2165370"/>
          </a:xfrm>
        </p:grpSpPr>
        <p:sp>
          <p:nvSpPr>
            <p:cNvPr id="57" name="Elipse 56"/>
            <p:cNvSpPr/>
            <p:nvPr/>
          </p:nvSpPr>
          <p:spPr>
            <a:xfrm>
              <a:off x="4242827" y="4163453"/>
              <a:ext cx="2165370" cy="2165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4515206" y="5597615"/>
              <a:ext cx="1620614" cy="523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25 ANOS PARA</a:t>
              </a:r>
            </a:p>
            <a:p>
              <a:pPr algn="ctr">
                <a:lnSpc>
                  <a:spcPct val="70000"/>
                </a:lnSpc>
              </a:pPr>
              <a:r>
                <a:rPr lang="pt-BR" sz="1350" dirty="0">
                  <a:solidFill>
                    <a:schemeClr val="accent1">
                      <a:lumMod val="50000"/>
                    </a:schemeClr>
                  </a:solidFill>
                </a:rPr>
                <a:t>SE FORMAR </a:t>
              </a:r>
            </a:p>
          </p:txBody>
        </p:sp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11109" y="4437112"/>
              <a:ext cx="667450" cy="891409"/>
            </a:xfrm>
            <a:prstGeom prst="rect">
              <a:avLst/>
            </a:prstGeom>
          </p:spPr>
        </p:pic>
      </p:grpSp>
      <p:grpSp>
        <p:nvGrpSpPr>
          <p:cNvPr id="59" name="Agrupar 58"/>
          <p:cNvGrpSpPr/>
          <p:nvPr/>
        </p:nvGrpSpPr>
        <p:grpSpPr>
          <a:xfrm>
            <a:off x="6439611" y="2878805"/>
            <a:ext cx="488072" cy="646331"/>
            <a:chOff x="4366911" y="2726839"/>
            <a:chExt cx="650762" cy="861775"/>
          </a:xfrm>
        </p:grpSpPr>
        <p:sp>
          <p:nvSpPr>
            <p:cNvPr id="60" name="Elipse 59"/>
            <p:cNvSpPr/>
            <p:nvPr/>
          </p:nvSpPr>
          <p:spPr>
            <a:xfrm>
              <a:off x="4366911" y="2843533"/>
              <a:ext cx="650762" cy="65076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61" name="Retângulo 60"/>
            <p:cNvSpPr/>
            <p:nvPr/>
          </p:nvSpPr>
          <p:spPr>
            <a:xfrm>
              <a:off x="4443088" y="2726839"/>
              <a:ext cx="551861" cy="861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</a:rPr>
                <a:t>=</a:t>
              </a:r>
            </a:p>
          </p:txBody>
        </p:sp>
      </p:grpSp>
      <p:grpSp>
        <p:nvGrpSpPr>
          <p:cNvPr id="62" name="Agrupar 61"/>
          <p:cNvGrpSpPr/>
          <p:nvPr/>
        </p:nvGrpSpPr>
        <p:grpSpPr>
          <a:xfrm>
            <a:off x="6196318" y="4375061"/>
            <a:ext cx="488072" cy="646331"/>
            <a:chOff x="4366911" y="2729870"/>
            <a:chExt cx="650762" cy="861774"/>
          </a:xfrm>
        </p:grpSpPr>
        <p:sp>
          <p:nvSpPr>
            <p:cNvPr id="63" name="Elipse 62"/>
            <p:cNvSpPr/>
            <p:nvPr/>
          </p:nvSpPr>
          <p:spPr>
            <a:xfrm>
              <a:off x="4366911" y="2843533"/>
              <a:ext cx="650762" cy="65076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64" name="Retângulo 63"/>
            <p:cNvSpPr/>
            <p:nvPr/>
          </p:nvSpPr>
          <p:spPr>
            <a:xfrm>
              <a:off x="4454794" y="2729870"/>
              <a:ext cx="551861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54" name="Agrupar 53"/>
          <p:cNvGrpSpPr/>
          <p:nvPr/>
        </p:nvGrpSpPr>
        <p:grpSpPr>
          <a:xfrm>
            <a:off x="4098946" y="4375061"/>
            <a:ext cx="488072" cy="646331"/>
            <a:chOff x="4366911" y="2729870"/>
            <a:chExt cx="650762" cy="861774"/>
          </a:xfrm>
        </p:grpSpPr>
        <p:sp>
          <p:nvSpPr>
            <p:cNvPr id="55" name="Elipse 54"/>
            <p:cNvSpPr/>
            <p:nvPr/>
          </p:nvSpPr>
          <p:spPr>
            <a:xfrm>
              <a:off x="4366911" y="2843533"/>
              <a:ext cx="650762" cy="65076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56" name="Retângulo 55"/>
            <p:cNvSpPr/>
            <p:nvPr/>
          </p:nvSpPr>
          <p:spPr>
            <a:xfrm>
              <a:off x="4454794" y="2729870"/>
              <a:ext cx="551861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68" name="Agrupar 67"/>
          <p:cNvGrpSpPr/>
          <p:nvPr/>
        </p:nvGrpSpPr>
        <p:grpSpPr>
          <a:xfrm>
            <a:off x="8159093" y="4389945"/>
            <a:ext cx="488072" cy="646331"/>
            <a:chOff x="4366911" y="2726839"/>
            <a:chExt cx="650762" cy="861775"/>
          </a:xfrm>
        </p:grpSpPr>
        <p:sp>
          <p:nvSpPr>
            <p:cNvPr id="69" name="Elipse 68"/>
            <p:cNvSpPr/>
            <p:nvPr/>
          </p:nvSpPr>
          <p:spPr>
            <a:xfrm>
              <a:off x="4366911" y="2843533"/>
              <a:ext cx="650762" cy="65076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sp>
          <p:nvSpPr>
            <p:cNvPr id="70" name="Retângulo 69"/>
            <p:cNvSpPr/>
            <p:nvPr/>
          </p:nvSpPr>
          <p:spPr>
            <a:xfrm>
              <a:off x="4443088" y="2726839"/>
              <a:ext cx="551861" cy="861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</a:rPr>
                <a:t>=</a:t>
              </a:r>
            </a:p>
          </p:txBody>
        </p:sp>
      </p:grpSp>
      <p:grpSp>
        <p:nvGrpSpPr>
          <p:cNvPr id="71" name="Agrupar 70"/>
          <p:cNvGrpSpPr/>
          <p:nvPr/>
        </p:nvGrpSpPr>
        <p:grpSpPr>
          <a:xfrm>
            <a:off x="8686870" y="4236558"/>
            <a:ext cx="1351814" cy="923330"/>
            <a:chOff x="8186785" y="720205"/>
            <a:chExt cx="1802419" cy="1231106"/>
          </a:xfrm>
        </p:grpSpPr>
        <p:sp>
          <p:nvSpPr>
            <p:cNvPr id="72" name="Retângulo 71"/>
            <p:cNvSpPr/>
            <p:nvPr/>
          </p:nvSpPr>
          <p:spPr>
            <a:xfrm>
              <a:off x="8186785" y="720205"/>
              <a:ext cx="1182375" cy="12311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5400" b="1" dirty="0">
                  <a:solidFill>
                    <a:schemeClr val="bg1"/>
                  </a:solidFill>
                </a:rPr>
                <a:t>60</a:t>
              </a:r>
            </a:p>
          </p:txBody>
        </p:sp>
        <p:sp>
          <p:nvSpPr>
            <p:cNvPr id="73" name="Retângulo 72"/>
            <p:cNvSpPr/>
            <p:nvPr/>
          </p:nvSpPr>
          <p:spPr>
            <a:xfrm>
              <a:off x="9106056" y="1415454"/>
              <a:ext cx="883148" cy="3982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pt-BR" b="1" dirty="0">
                  <a:solidFill>
                    <a:srgbClr val="092C42"/>
                  </a:solidFill>
                </a:rPr>
                <a:t>Anos</a:t>
              </a:r>
            </a:p>
          </p:txBody>
        </p:sp>
      </p:grpSp>
      <p:sp>
        <p:nvSpPr>
          <p:cNvPr id="74" name="Retângulo 73"/>
          <p:cNvSpPr/>
          <p:nvPr/>
        </p:nvSpPr>
        <p:spPr>
          <a:xfrm>
            <a:off x="6439611" y="1386226"/>
            <a:ext cx="22121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092C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Cálculos!</a:t>
            </a:r>
          </a:p>
        </p:txBody>
      </p:sp>
    </p:spTree>
    <p:extLst>
      <p:ext uri="{BB962C8B-B14F-4D97-AF65-F5344CB8AC3E}">
        <p14:creationId xmlns:p14="http://schemas.microsoft.com/office/powerpoint/2010/main" val="416929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20" grpId="0"/>
      <p:bldP spid="43" grpId="0"/>
      <p:bldP spid="49" grpId="0"/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11E3E7-F621-C0F1-099D-C72D23D3A0F0}"/>
              </a:ext>
            </a:extLst>
          </p:cNvPr>
          <p:cNvSpPr txBox="1"/>
          <p:nvPr/>
        </p:nvSpPr>
        <p:spPr>
          <a:xfrm>
            <a:off x="373225" y="1698171"/>
            <a:ext cx="11206066" cy="442089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400" dirty="0"/>
              <a:t>As discussões sobre sustentabilidade fazem parte da agenda corporativa desde 1987, quando a Comissão Mundial sobre o Meio Ambiente e Desenvolvimento, criada pela ONU (Organização das Nações Unidas), apresentou no documento </a:t>
            </a:r>
            <a:r>
              <a:rPr lang="pt-BR" sz="2400" dirty="0" err="1"/>
              <a:t>Our</a:t>
            </a:r>
            <a:r>
              <a:rPr lang="pt-BR" sz="2400" dirty="0"/>
              <a:t> Common Future (Nosso Futuro Comum) </a:t>
            </a:r>
            <a:r>
              <a:rPr lang="pt-BR" sz="2400" u="sng" dirty="0"/>
              <a:t>o conceito</a:t>
            </a:r>
            <a:r>
              <a:rPr lang="pt-BR" sz="2400" dirty="0"/>
              <a:t> de </a:t>
            </a:r>
            <a:r>
              <a:rPr lang="pt-BR" sz="2400" b="1" dirty="0"/>
              <a:t>desenvolvimento sustentável</a:t>
            </a:r>
            <a:r>
              <a:rPr lang="pt-BR" sz="2400" dirty="0"/>
              <a:t>: </a:t>
            </a:r>
            <a:r>
              <a:rPr lang="pt-BR" sz="2400" u="sng" dirty="0"/>
              <a:t>aquele que satisfaz as necessidades presentes sem comprometer a capacidade das gerações futuras de suprir suas próprias necessidades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195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C9B1607-A229-90BA-7681-1AD3DDFCE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8" y="1352815"/>
            <a:ext cx="11327364" cy="4167646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90ED79-D9D9-2403-6538-FB3C64329ED7}"/>
              </a:ext>
            </a:extLst>
          </p:cNvPr>
          <p:cNvSpPr txBox="1"/>
          <p:nvPr/>
        </p:nvSpPr>
        <p:spPr>
          <a:xfrm>
            <a:off x="1057469" y="5733787"/>
            <a:ext cx="10077062" cy="7927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600" b="1" i="0" strike="noStrike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Incorporação</a:t>
            </a:r>
            <a:r>
              <a:rPr lang="pt-BR" sz="1600" b="1" i="0" strike="noStrike" dirty="0">
                <a:solidFill>
                  <a:srgbClr val="0563C1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1600" b="1" i="0" strike="noStrike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dos aspectos ASG nas análises de investimentos</a:t>
            </a:r>
            <a:endParaRPr lang="pt-BR" sz="1600" b="1" i="0" strike="noStrike" dirty="0">
              <a:effectLst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600" b="1" i="0" dirty="0">
                <a:effectLst/>
              </a:rPr>
              <a:t>O Analista deverá sempre analisar quais são aquelas questões mais relevantes realizando um estudo caso a caso.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376990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O que é um Fundo de Investimento? - TradeMap">
            <a:extLst>
              <a:ext uri="{FF2B5EF4-FFF2-40B4-BE49-F238E27FC236}">
                <a16:creationId xmlns:a16="http://schemas.microsoft.com/office/drawing/2014/main" id="{EADEC54F-512A-8D25-AEDE-6EE4BA604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5" y="436909"/>
            <a:ext cx="11923312" cy="631707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6" name="Picture 2" descr="Mulheres investidoras: exemplos e perfis para seguir">
            <a:extLst>
              <a:ext uri="{FF2B5EF4-FFF2-40B4-BE49-F238E27FC236}">
                <a16:creationId xmlns:a16="http://schemas.microsoft.com/office/drawing/2014/main" id="{1ABB9CE6-4526-BA11-9313-1C4C4EF54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3" y="2823294"/>
            <a:ext cx="1995391" cy="174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3DF82E6-A95F-40C3-C32E-873E3198F831}"/>
              </a:ext>
            </a:extLst>
          </p:cNvPr>
          <p:cNvSpPr txBox="1"/>
          <p:nvPr/>
        </p:nvSpPr>
        <p:spPr>
          <a:xfrm rot="20782830">
            <a:off x="10862821" y="3918488"/>
            <a:ext cx="114939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ASG ?</a:t>
            </a:r>
          </a:p>
        </p:txBody>
      </p:sp>
    </p:spTree>
    <p:extLst>
      <p:ext uri="{BB962C8B-B14F-4D97-AF65-F5344CB8AC3E}">
        <p14:creationId xmlns:p14="http://schemas.microsoft.com/office/powerpoint/2010/main" val="290664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93A364-7CAD-D96E-CF5D-A8AD89485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078" y="88835"/>
            <a:ext cx="6802016" cy="67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02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134" y="88836"/>
            <a:ext cx="1446246" cy="8872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9AE93C2-5A4F-758E-7266-DA8381E16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66" y="975360"/>
            <a:ext cx="8982268" cy="555606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5260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0B9755E-3047-401F-5097-3D79D0DA1E71}"/>
              </a:ext>
            </a:extLst>
          </p:cNvPr>
          <p:cNvSpPr txBox="1"/>
          <p:nvPr/>
        </p:nvSpPr>
        <p:spPr>
          <a:xfrm>
            <a:off x="287694" y="1444414"/>
            <a:ext cx="11616611" cy="289310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Três principais razões do porquê você deve, e muito, se importar com ESG:</a:t>
            </a:r>
          </a:p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</a:p>
          <a:p>
            <a:pPr marL="342900" indent="-342900">
              <a:buAutoNum type="arabicParenBoth"/>
            </a:pPr>
            <a:r>
              <a:rPr lang="pt-BR" sz="2000" b="1" i="0" dirty="0">
                <a:solidFill>
                  <a:srgbClr val="000000"/>
                </a:solidFill>
                <a:effectLst/>
              </a:rPr>
              <a:t>O engajamento dos investidores e o comportamento dos consumidores estão levando as empresas a se reinventarem;</a:t>
            </a:r>
          </a:p>
          <a:p>
            <a:r>
              <a:rPr lang="pt-BR" sz="2000" b="1" i="0" dirty="0">
                <a:solidFill>
                  <a:srgbClr val="000000"/>
                </a:solidFill>
                <a:effectLst/>
              </a:rPr>
              <a:t> </a:t>
            </a:r>
          </a:p>
          <a:p>
            <a:r>
              <a:rPr lang="pt-BR" sz="2000" b="1" i="0" dirty="0">
                <a:solidFill>
                  <a:srgbClr val="000000"/>
                </a:solidFill>
                <a:effectLst/>
              </a:rPr>
              <a:t>(2)  A regulação força, cada vez mais, os tópicos ESG na agenda dos investidores; e </a:t>
            </a:r>
          </a:p>
          <a:p>
            <a:endParaRPr lang="pt-BR" sz="2000" b="1" i="0" dirty="0">
              <a:solidFill>
                <a:srgbClr val="000000"/>
              </a:solidFill>
              <a:effectLst/>
            </a:endParaRPr>
          </a:p>
          <a:p>
            <a:r>
              <a:rPr lang="pt-BR" sz="2000" b="1" i="0" dirty="0">
                <a:solidFill>
                  <a:srgbClr val="000000"/>
                </a:solidFill>
                <a:effectLst/>
              </a:rPr>
              <a:t>(3)  ESG tem sido um sinal particularmente eficaz de “alfa”, ou seja, de geração de retorno acima do mercado, nos últimos anos.</a:t>
            </a:r>
            <a:endParaRPr lang="pt-BR" sz="20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2ED18DD-FB8A-F0DC-EFF6-23B7C14FC876}"/>
              </a:ext>
            </a:extLst>
          </p:cNvPr>
          <p:cNvSpPr txBox="1"/>
          <p:nvPr/>
        </p:nvSpPr>
        <p:spPr>
          <a:xfrm>
            <a:off x="287693" y="4530491"/>
            <a:ext cx="11616611" cy="17661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Artigo 21 Res. 4.963/21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A gestão das aplicações dos recursos dos regimes próprios de previdência social poderá ser própria, por entidade autorizada e credenciada ou mista.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d) que considere, sempre que possível, os aspectos relacionados à sustentabilidade econômica, ambiental, social e de governança dos investimentos;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5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2C0465-EDFD-AA49-FCD2-D80CAB4D9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05" y="326571"/>
            <a:ext cx="6099790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3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608" y="88835"/>
            <a:ext cx="1545772" cy="9482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BE2F8EC-E598-092F-0B97-200B1E33C0AF}"/>
              </a:ext>
            </a:extLst>
          </p:cNvPr>
          <p:cNvSpPr txBox="1"/>
          <p:nvPr/>
        </p:nvSpPr>
        <p:spPr>
          <a:xfrm>
            <a:off x="242596" y="1195748"/>
            <a:ext cx="11644603" cy="5032147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No Brasil em 2021, o mercado também registrou um crescimento expressivo com </a:t>
            </a:r>
            <a:r>
              <a:rPr lang="pt-BR" b="1" dirty="0"/>
              <a:t>107 emissões de títulos sustentáveis </a:t>
            </a:r>
            <a:r>
              <a:rPr lang="pt-BR" dirty="0"/>
              <a:t>que movimentaram R$ 84 bilhões praticamente o triplo das emissões do ano anterior. O crescimento é crescente nos segmentos de </a:t>
            </a:r>
            <a:r>
              <a:rPr lang="pt-BR" b="1" dirty="0"/>
              <a:t>energia, papel e celulose, transporte e saneamento </a:t>
            </a:r>
            <a:r>
              <a:rPr lang="pt-BR" dirty="0"/>
              <a:t>responsáveis por mais de 70% do volume das emissões.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Os Bancos privados têm importante papel na promoção deste mercado atuando como estruturadores de projetos e fornecedores de empréstimos durante a fase de construção. Destacam-se também assessorando os seus clientes na emissão de </a:t>
            </a:r>
            <a:r>
              <a:rPr lang="pt-BR" b="1" dirty="0"/>
              <a:t>debentures de infraestrutura sustentáveis </a:t>
            </a:r>
            <a:r>
              <a:rPr lang="pt-BR" dirty="0"/>
              <a:t>junto aos mercados de capitais.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Como podemos ver a sustentabilidade nunca foi tão importante nem os investidores estiveram tão engajados com esta agenda. 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sz="2400" b="1" dirty="0"/>
              <a:t>Fundos de Renda Fixa / Fundos de Crédito Privado / Fundos Multimercado</a:t>
            </a:r>
          </a:p>
          <a:p>
            <a:pPr algn="just">
              <a:lnSpc>
                <a:spcPct val="150000"/>
              </a:lnSpc>
            </a:pPr>
            <a:endParaRPr lang="pt-BR" sz="1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9585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30A2537-980E-B9AC-2C99-5ECD0088A116}"/>
              </a:ext>
            </a:extLst>
          </p:cNvPr>
          <p:cNvSpPr txBox="1"/>
          <p:nvPr/>
        </p:nvSpPr>
        <p:spPr>
          <a:xfrm>
            <a:off x="261257" y="1976259"/>
            <a:ext cx="11772123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Outro dado que evidencia a movimentação acelerada dos investidores para portfólios alinhados com os princípios ESG é o número de signatários do código de sustentabilidade do PRI – o PRI (</a:t>
            </a:r>
            <a:r>
              <a:rPr lang="pt-BR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Principles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for </a:t>
            </a:r>
            <a:r>
              <a:rPr lang="pt-BR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Responsible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t-BR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Investment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 sigla em inglês, ou Princípios para o Investimento Responsável, na tradução livre) representa o compromisso dos grandes investidores institucionais do mundo de investir em negócios sustentáveis.</a:t>
            </a:r>
          </a:p>
          <a:p>
            <a:pPr algn="just">
              <a:lnSpc>
                <a:spcPct val="150000"/>
              </a:lnSpc>
            </a:pPr>
            <a:endParaRPr lang="pt-BR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algn="just">
              <a:lnSpc>
                <a:spcPct val="150000"/>
              </a:lnSpc>
            </a:pPr>
            <a:endParaRPr lang="pt-BR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pt-BR" b="1" dirty="0"/>
          </a:p>
        </p:txBody>
      </p:sp>
      <p:pic>
        <p:nvPicPr>
          <p:cNvPr id="1026" name="Picture 2" descr="Certificações e Adesões - Portal Valia">
            <a:extLst>
              <a:ext uri="{FF2B5EF4-FFF2-40B4-BE49-F238E27FC236}">
                <a16:creationId xmlns:a16="http://schemas.microsoft.com/office/drawing/2014/main" id="{C6A043FF-DCC6-242F-01F1-75CAABD2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725" y="4126463"/>
            <a:ext cx="3612957" cy="189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42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354C920-5589-DE23-59C3-E3299814B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" y="1605332"/>
            <a:ext cx="10927080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76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900F042-1FAA-A51D-2626-807F1ECD5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940" y="88835"/>
            <a:ext cx="6581104" cy="657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15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648" y="88836"/>
            <a:ext cx="1685731" cy="10341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F5C648F-4F7F-61E6-9110-D724B9048A17}"/>
              </a:ext>
            </a:extLst>
          </p:cNvPr>
          <p:cNvSpPr txBox="1"/>
          <p:nvPr/>
        </p:nvSpPr>
        <p:spPr>
          <a:xfrm>
            <a:off x="352230" y="1104203"/>
            <a:ext cx="11681149" cy="54508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u="sng" dirty="0"/>
              <a:t>Sem pretensão de listar todas as iniciativas de ASG, destacamos algumas, expostas de forma segregada por órgão do SFN: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O Banco Central</a:t>
            </a:r>
            <a:r>
              <a:rPr lang="pt-BR" dirty="0"/>
              <a:t>, alinhado à agenda mundial de sustentabilidade e em consonância com outros bancos centrais e melhores práticas, desenvolveu uma série de medidas e normas voltadas ao tema ao longo dos últimos anos.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 </a:t>
            </a:r>
            <a:r>
              <a:rPr lang="pt-BR" b="1" dirty="0"/>
              <a:t>Resolução CMN n° 3.545, de 29 de fevereiro de 2008 </a:t>
            </a:r>
            <a:r>
              <a:rPr lang="pt-BR" dirty="0"/>
              <a:t>– Alterou o MCR 2-1 para estabelecer exigência de documentação comprobatória de regularidade ambiental e outras condicionantes, para fins de financiamento agropecuário no Bioma Amazônia. Determinou que instituições financeiras exijam documentação de crédito dos mutuários comprovando conformidade ambiental.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b="1" dirty="0"/>
              <a:t>Comissão de Valores Mobiliários</a:t>
            </a:r>
            <a:r>
              <a:rPr lang="pt-BR" dirty="0"/>
              <a:t> </a:t>
            </a:r>
            <a:r>
              <a:rPr lang="pt-BR" b="1" dirty="0"/>
              <a:t>Instrução CVM n° 480</a:t>
            </a:r>
            <a:r>
              <a:rPr lang="pt-BR" dirty="0"/>
              <a:t>, de 07 de dezembro de 2009 - Dispôs sobre o registro de emissores de valores mobiliários admitidos à negociação em mercados regulamentados de valores mobiliários. determinou que empresas emissoras de ações ou títulos devem reportar em seu Formulário de Referência sobre: a existência de políticas socioambientais; os custos de recuperação ambiental; a existência de impactos ao meio ambiente; e governança corporativa.</a:t>
            </a:r>
          </a:p>
        </p:txBody>
      </p:sp>
    </p:spTree>
    <p:extLst>
      <p:ext uri="{BB962C8B-B14F-4D97-AF65-F5344CB8AC3E}">
        <p14:creationId xmlns:p14="http://schemas.microsoft.com/office/powerpoint/2010/main" val="2834654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B8EC972-07D8-E6EC-98FC-5ED8113AE449}"/>
              </a:ext>
            </a:extLst>
          </p:cNvPr>
          <p:cNvSpPr txBox="1"/>
          <p:nvPr/>
        </p:nvSpPr>
        <p:spPr>
          <a:xfrm>
            <a:off x="223934" y="1197437"/>
            <a:ext cx="100117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Globalmente, mais de US$30 trilhões em ativos sob gestão (</a:t>
            </a:r>
            <a:r>
              <a:rPr lang="pt-BR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AuM</a:t>
            </a:r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na sigla em inglês) são gerenciados por fundos que definiram estratégias sustentáveis. Isso representa um aumento de 34% em relação à 2016, de acordo com a 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Global </a:t>
            </a:r>
            <a:r>
              <a:rPr lang="pt-BR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Sustainable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t-BR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Investment</a:t>
            </a:r>
            <a:r>
              <a:rPr lang="pt-BR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Alliance</a:t>
            </a:r>
            <a:r>
              <a:rPr lang="pt-B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pt-BR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02647BE-7A5B-ABB1-EAE3-8CDA06FEC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693" y="2467968"/>
            <a:ext cx="7371756" cy="404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0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F4A8A40-F611-3225-69AE-6F40EBA9C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" y="1367790"/>
            <a:ext cx="10949940" cy="412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27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4" y="88836"/>
            <a:ext cx="1794005" cy="110057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BD1C9E3-4B7E-6CAB-C7DB-2D5E10F5D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52285"/>
            <a:ext cx="8496300" cy="55168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4612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0008AAA-8A07-B334-653B-656BE3F74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94" y="1306160"/>
            <a:ext cx="9787811" cy="496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88836"/>
            <a:ext cx="1517780" cy="93112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2C8870A-C1DA-FBA9-3DC1-ADE4836228F2}"/>
              </a:ext>
            </a:extLst>
          </p:cNvPr>
          <p:cNvSpPr txBox="1"/>
          <p:nvPr/>
        </p:nvSpPr>
        <p:spPr>
          <a:xfrm>
            <a:off x="261257" y="1038491"/>
            <a:ext cx="11772123" cy="535531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A Volkswagen lançou uma cartilha de Diversidade &amp; Inclusão para toda sua cadeia de fornecedores e rede de concessionárias no Brasil e, continuamente, desenvolve debates com seus funcionários, em todas as esferas hierárquicas”, diz a nota.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A companhia acrescenta: “Temos como responsabilidade continuar aprendendo de que forma podemos contribuir para a luta contra qualquer forma de preconceito, pois consideramos fundamental conciliar as diferenças para a construção de uma sociedade justa para todos. No que tange a interação com os usuários, comentários ofensivos e desrespeitosos, são devidamente apagados de nossas páginas”.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Do ponto de vista das relações empresariais, essas grandes companhias podem induzir todo o seu ecossistema na direção da diversidade e inclusão, ao dar preferência a fornecedores que estejam sintonizados com práticas de sustentabilidade.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E quem acaba pertencendo a seus quadros, sabe que para crescer na empresa precisa aderir ao seu código de conduta e a sua cultura inclusiva. Para Moraes, a diversidade é um caminho sem volta, porque as empresas já constataram os benefícios que traz.</a:t>
            </a:r>
          </a:p>
          <a:p>
            <a:r>
              <a:rPr lang="pt-BR" dirty="0"/>
              <a:t>                                                                                                                                                  </a:t>
            </a:r>
            <a:r>
              <a:rPr lang="pt-BR" b="1" dirty="0">
                <a:solidFill>
                  <a:srgbClr val="00B050"/>
                </a:solidFill>
              </a:rPr>
              <a:t>exemplo MAGALU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9411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134" y="88836"/>
            <a:ext cx="1446246" cy="8872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9AE93C2-5A4F-758E-7266-DA8381E16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66" y="975360"/>
            <a:ext cx="8982268" cy="555606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2578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130EF35-AD2E-5FA5-B8E1-5A91FED91074}"/>
              </a:ext>
            </a:extLst>
          </p:cNvPr>
          <p:cNvSpPr txBox="1"/>
          <p:nvPr/>
        </p:nvSpPr>
        <p:spPr>
          <a:xfrm>
            <a:off x="297024" y="2160037"/>
            <a:ext cx="11597951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Ser sócio ou financiar “quem não é ASG” 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959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7FB0FB-E98F-D248-2B2A-FB7F83B9071C}"/>
              </a:ext>
            </a:extLst>
          </p:cNvPr>
          <p:cNvSpPr txBox="1"/>
          <p:nvPr/>
        </p:nvSpPr>
        <p:spPr>
          <a:xfrm>
            <a:off x="642937" y="2403021"/>
            <a:ext cx="10906125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/>
              <a:t>Vou fazer uma provocação...</a:t>
            </a:r>
          </a:p>
        </p:txBody>
      </p:sp>
    </p:spTree>
    <p:extLst>
      <p:ext uri="{BB962C8B-B14F-4D97-AF65-F5344CB8AC3E}">
        <p14:creationId xmlns:p14="http://schemas.microsoft.com/office/powerpoint/2010/main" val="2174004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550" y="88835"/>
            <a:ext cx="1536830" cy="9428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7AED368-C245-376F-D00E-5F967BC0A6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" y="1184910"/>
            <a:ext cx="11153775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34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270AC38-5949-A4B7-540C-C43E9B309503}"/>
              </a:ext>
            </a:extLst>
          </p:cNvPr>
          <p:cNvSpPr txBox="1"/>
          <p:nvPr/>
        </p:nvSpPr>
        <p:spPr>
          <a:xfrm>
            <a:off x="167952" y="1306160"/>
            <a:ext cx="11865428" cy="482683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0" u="sng" dirty="0">
                <a:solidFill>
                  <a:srgbClr val="000000"/>
                </a:solidFill>
                <a:effectLst/>
              </a:rPr>
              <a:t>Uma Conclu</a:t>
            </a:r>
            <a:r>
              <a:rPr lang="pt-BR" sz="4800" b="1" u="sng" dirty="0">
                <a:solidFill>
                  <a:srgbClr val="000000"/>
                </a:solidFill>
              </a:rPr>
              <a:t>são</a:t>
            </a:r>
            <a:endParaRPr lang="pt-BR" sz="4800" b="1" i="0" u="sng" dirty="0">
              <a:solidFill>
                <a:srgbClr val="000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pt-BR" sz="2000" b="1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sz="2800" b="1" i="0" dirty="0">
                <a:solidFill>
                  <a:srgbClr val="000000"/>
                </a:solidFill>
                <a:effectLst/>
              </a:rPr>
              <a:t>Embora as discussões acerca dos princípios ESG tenha ganhado notoriedade recentemente no Brasil, quando olhamos ao redor do mundo, fica evidente que a consideração dos fatores ESG não vem de hoje e, mais importante do que isso, que não se trata de uma tendência passageira, mas sim de uma nova realidade</a:t>
            </a:r>
            <a:r>
              <a:rPr lang="pt-BR" sz="2800" b="0" i="0" dirty="0">
                <a:solidFill>
                  <a:srgbClr val="000000"/>
                </a:solidFill>
                <a:effectLst/>
              </a:rPr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888817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61CCBA-1E8B-489E-38CD-87FBDF101171}"/>
              </a:ext>
            </a:extLst>
          </p:cNvPr>
          <p:cNvSpPr txBox="1"/>
          <p:nvPr/>
        </p:nvSpPr>
        <p:spPr>
          <a:xfrm>
            <a:off x="1268963" y="1898780"/>
            <a:ext cx="9713168" cy="39703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Obrigado !</a:t>
            </a:r>
          </a:p>
          <a:p>
            <a:pPr algn="ctr"/>
            <a:endParaRPr lang="pt-BR" sz="6600" dirty="0"/>
          </a:p>
          <a:p>
            <a:pPr algn="ctr"/>
            <a:r>
              <a:rPr lang="pt-BR" sz="4000" dirty="0">
                <a:hlinkClick r:id="rId4"/>
              </a:rPr>
              <a:t>ronaldo@maisvaliaconsultoria.com.br</a:t>
            </a:r>
            <a:endParaRPr lang="pt-BR" sz="4000" dirty="0"/>
          </a:p>
          <a:p>
            <a:pPr algn="ctr"/>
            <a:endParaRPr lang="pt-BR" sz="4000" dirty="0"/>
          </a:p>
          <a:p>
            <a:pPr algn="ctr"/>
            <a:r>
              <a:rPr lang="pt-BR" sz="4000" dirty="0"/>
              <a:t>(21) 99739-9777</a:t>
            </a:r>
          </a:p>
        </p:txBody>
      </p:sp>
    </p:spTree>
    <p:extLst>
      <p:ext uri="{BB962C8B-B14F-4D97-AF65-F5344CB8AC3E}">
        <p14:creationId xmlns:p14="http://schemas.microsoft.com/office/powerpoint/2010/main" val="201149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84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6FBD03-43BE-9CC8-3743-C9047547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5"/>
            <a:ext cx="3090863" cy="7614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FB3D1B-E3AB-AFBE-4701-7E46B0ED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70" y="88835"/>
            <a:ext cx="1984310" cy="121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96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1333</Words>
  <Application>Microsoft Office PowerPoint</Application>
  <PresentationFormat>Widescreen</PresentationFormat>
  <Paragraphs>78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Roboto</vt:lpstr>
      <vt:lpstr>Times New Roman</vt:lpstr>
      <vt:lpstr>Wingdings</vt:lpstr>
      <vt:lpstr>Tema do Office</vt:lpstr>
      <vt:lpstr>Aplicabilidade dos Conceitos ASG nos Investimentos dos RPPSs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Administrador</dc:creator>
  <cp:lastModifiedBy>Administrador</cp:lastModifiedBy>
  <cp:revision>15</cp:revision>
  <dcterms:created xsi:type="dcterms:W3CDTF">2022-05-09T18:57:05Z</dcterms:created>
  <dcterms:modified xsi:type="dcterms:W3CDTF">2022-05-11T10:05:21Z</dcterms:modified>
</cp:coreProperties>
</file>